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 b="def" i="def"/>
      <a:tcStyle>
        <a:tcBdr/>
        <a:fill>
          <a:solidFill>
            <a:srgbClr val="F3F9FA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7" name="Shape 2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>
        <a:latin typeface="+mn-lt"/>
        <a:ea typeface="+mn-ea"/>
        <a:cs typeface="+mn-cs"/>
        <a:sym typeface="Helvetica Neue"/>
      </a:defRPr>
    </a:lvl1pPr>
    <a:lvl2pPr indent="228600" latinLnBrk="0">
      <a:defRPr>
        <a:latin typeface="+mn-lt"/>
        <a:ea typeface="+mn-ea"/>
        <a:cs typeface="+mn-cs"/>
        <a:sym typeface="Helvetica Neue"/>
      </a:defRPr>
    </a:lvl2pPr>
    <a:lvl3pPr indent="457200" latinLnBrk="0">
      <a:defRPr>
        <a:latin typeface="+mn-lt"/>
        <a:ea typeface="+mn-ea"/>
        <a:cs typeface="+mn-cs"/>
        <a:sym typeface="Helvetica Neue"/>
      </a:defRPr>
    </a:lvl3pPr>
    <a:lvl4pPr indent="685800" latinLnBrk="0">
      <a:defRPr>
        <a:latin typeface="+mn-lt"/>
        <a:ea typeface="+mn-ea"/>
        <a:cs typeface="+mn-cs"/>
        <a:sym typeface="Helvetica Neue"/>
      </a:defRPr>
    </a:lvl4pPr>
    <a:lvl5pPr indent="914400" latinLnBrk="0">
      <a:defRPr>
        <a:latin typeface="+mn-lt"/>
        <a:ea typeface="+mn-ea"/>
        <a:cs typeface="+mn-cs"/>
        <a:sym typeface="Helvetica Neue"/>
      </a:defRPr>
    </a:lvl5pPr>
    <a:lvl6pPr indent="1143000" latinLnBrk="0">
      <a:defRPr>
        <a:latin typeface="+mn-lt"/>
        <a:ea typeface="+mn-ea"/>
        <a:cs typeface="+mn-cs"/>
        <a:sym typeface="Helvetica Neue"/>
      </a:defRPr>
    </a:lvl6pPr>
    <a:lvl7pPr indent="1371600" latinLnBrk="0">
      <a:defRPr>
        <a:latin typeface="+mn-lt"/>
        <a:ea typeface="+mn-ea"/>
        <a:cs typeface="+mn-cs"/>
        <a:sym typeface="Helvetica Neue"/>
      </a:defRPr>
    </a:lvl7pPr>
    <a:lvl8pPr indent="1600200" latinLnBrk="0">
      <a:defRPr>
        <a:latin typeface="+mn-lt"/>
        <a:ea typeface="+mn-ea"/>
        <a:cs typeface="+mn-cs"/>
        <a:sym typeface="Helvetica Neue"/>
      </a:defRPr>
    </a:lvl8pPr>
    <a:lvl9pPr indent="1828800" latinLnBrk="0">
      <a:defRPr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Text"/>
          <p:cNvSpPr/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19" name="Body Level One…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/>
          <p:nvPr>
            <p:ph type="title"/>
          </p:nvPr>
        </p:nvSpPr>
        <p:spPr>
          <a:xfrm>
            <a:off x="457200" y="92074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/>
          <p:nvPr>
            <p:ph type="sldNum" sz="quarter" idx="2"/>
          </p:nvPr>
        </p:nvSpPr>
        <p:spPr>
          <a:xfrm>
            <a:off x="8384892" y="6245225"/>
            <a:ext cx="301909" cy="288824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r">
              <a:defRPr sz="14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tasic@hostmaster.ua" TargetMode="External"/><Relationship Id="rId3" Type="http://schemas.openxmlformats.org/officeDocument/2006/relationships/image" Target="../media/image1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1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cctld_logo_01.png" descr="cctld_logo_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787900" y="333375"/>
            <a:ext cx="3810000" cy="2438400"/>
          </a:xfrm>
          <a:prstGeom prst="rect">
            <a:avLst/>
          </a:prstGeom>
          <a:ln w="12700">
            <a:miter lim="400000"/>
          </a:ln>
        </p:spPr>
      </p:pic>
      <p:sp>
        <p:nvSpPr>
          <p:cNvPr id="30" name="Значение DNS в функционировании интернета"/>
          <p:cNvSpPr/>
          <p:nvPr>
            <p:ph type="title" idx="4294967295"/>
          </p:nvPr>
        </p:nvSpPr>
        <p:spPr>
          <a:xfrm>
            <a:off x="684212" y="2349500"/>
            <a:ext cx="7772401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96111">
              <a:defRPr sz="4312"/>
            </a:lvl1pPr>
          </a:lstStyle>
          <a:p>
            <a:pPr/>
            <a:r>
              <a:t>Значение DNS в функционировании интернета</a:t>
            </a:r>
          </a:p>
        </p:txBody>
      </p:sp>
      <p:sp>
        <p:nvSpPr>
          <p:cNvPr id="31" name="“Хостмастер”, 2017"/>
          <p:cNvSpPr/>
          <p:nvPr>
            <p:ph type="body" sz="quarter" idx="4294967295"/>
          </p:nvPr>
        </p:nvSpPr>
        <p:spPr>
          <a:xfrm>
            <a:off x="1476375" y="5013325"/>
            <a:ext cx="6400800" cy="11049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 algn="ctr">
              <a:buSzTx/>
              <a:buNone/>
              <a:defRPr>
                <a:solidFill>
                  <a:srgbClr val="898989"/>
                </a:solidFill>
              </a:defRPr>
            </a:lvl1pPr>
          </a:lstStyle>
          <a:p>
            <a:pPr/>
            <a:r>
              <a:t>“Хостмастер”, 2017</a:t>
            </a:r>
          </a:p>
        </p:txBody>
      </p:sp>
      <p:sp>
        <p:nvSpPr>
          <p:cNvPr id="32" name="Тарас Гейченко"/>
          <p:cNvSpPr/>
          <p:nvPr/>
        </p:nvSpPr>
        <p:spPr>
          <a:xfrm>
            <a:off x="3073643" y="4241094"/>
            <a:ext cx="2467631" cy="4370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2400"/>
            </a:lvl1pPr>
          </a:lstStyle>
          <a:p>
            <a:pPr/>
            <a:r>
              <a:t>Тарас Гейченко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Questions?…"/>
          <p:cNvSpPr/>
          <p:nvPr>
            <p:ph type="body" sz="half" idx="4294967295"/>
          </p:nvPr>
        </p:nvSpPr>
        <p:spPr>
          <a:xfrm>
            <a:off x="1187449" y="3213100"/>
            <a:ext cx="6480177" cy="252095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336042" indent="-336042" defTabSz="896111">
              <a:lnSpc>
                <a:spcPct val="90000"/>
              </a:lnSpc>
              <a:spcBef>
                <a:spcPts val="900"/>
              </a:spcBef>
              <a:buSzTx/>
              <a:buNone/>
              <a:defRPr sz="3920"/>
            </a:pPr>
            <a:r>
              <a:t>Questions?</a:t>
            </a:r>
          </a:p>
          <a:p>
            <a:pPr marL="336042" indent="-336042" defTabSz="896111">
              <a:lnSpc>
                <a:spcPct val="90000"/>
              </a:lnSpc>
              <a:spcBef>
                <a:spcPts val="600"/>
              </a:spcBef>
              <a:buSzTx/>
              <a:buNone/>
              <a:defRPr sz="784"/>
            </a:pPr>
          </a:p>
          <a:p>
            <a:pPr marL="336042" indent="-336042" defTabSz="896111">
              <a:lnSpc>
                <a:spcPct val="90000"/>
              </a:lnSpc>
              <a:spcBef>
                <a:spcPts val="600"/>
              </a:spcBef>
              <a:buSzTx/>
              <a:buNone/>
              <a:defRPr sz="784"/>
            </a:pPr>
          </a:p>
          <a:p>
            <a:pPr marL="336042" indent="-336042" defTabSz="896111">
              <a:lnSpc>
                <a:spcPct val="90000"/>
              </a:lnSpc>
              <a:spcBef>
                <a:spcPts val="500"/>
              </a:spcBef>
              <a:buSzTx/>
              <a:buNone/>
              <a:defRPr sz="784"/>
            </a:pPr>
            <a:r>
              <a:t>                                                                      </a:t>
            </a:r>
            <a:endParaRPr sz="2352"/>
          </a:p>
          <a:p>
            <a:pPr marL="336042" indent="-336042" defTabSz="896111">
              <a:lnSpc>
                <a:spcPct val="90000"/>
              </a:lnSpc>
              <a:spcBef>
                <a:spcPts val="500"/>
              </a:spcBef>
              <a:buSzTx/>
              <a:buNone/>
              <a:defRPr sz="2352"/>
            </a:pPr>
            <a:r>
              <a:t>                   Тарас Гейченко</a:t>
            </a:r>
          </a:p>
          <a:p>
            <a:pPr lvl="3" marL="336042" indent="1276959" defTabSz="896111">
              <a:lnSpc>
                <a:spcPct val="90000"/>
              </a:lnSpc>
              <a:spcBef>
                <a:spcPts val="500"/>
              </a:spcBef>
              <a:buSzTx/>
              <a:buNone/>
              <a:defRPr sz="2352"/>
            </a:pPr>
            <a:r>
              <a:rPr u="sng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hlinkClick r:id="rId2" invalidUrl="" action="" tgtFrame="" tooltip="" history="1" highlightClick="0" endSnd="0"/>
              </a:rPr>
              <a:t>tasic@hostmaster.ua</a:t>
            </a:r>
          </a:p>
          <a:p>
            <a:pPr lvl="3" marL="336042" indent="1276959" defTabSz="896111">
              <a:lnSpc>
                <a:spcPct val="90000"/>
              </a:lnSpc>
              <a:spcBef>
                <a:spcPts val="500"/>
              </a:spcBef>
              <a:buSzTx/>
              <a:buNone/>
              <a:defRPr sz="2352"/>
            </a:pPr>
            <a:r>
              <a:t>www.hostmaster.ua</a:t>
            </a:r>
          </a:p>
          <a:p>
            <a:pPr marL="336042" indent="-336042" defTabSz="896111">
              <a:lnSpc>
                <a:spcPct val="90000"/>
              </a:lnSpc>
              <a:spcBef>
                <a:spcPts val="300"/>
              </a:spcBef>
              <a:buSzTx/>
              <a:buNone/>
              <a:defRPr sz="1372"/>
            </a:pPr>
            <a:r>
              <a:t>       </a:t>
            </a:r>
          </a:p>
        </p:txBody>
      </p:sp>
      <p:pic>
        <p:nvPicPr>
          <p:cNvPr id="77" name="cctld_logo_01.png" descr="cctld_logo_0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211637" y="404812"/>
            <a:ext cx="4643438" cy="33845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ARPANET"/>
          <p:cNvSpPr/>
          <p:nvPr>
            <p:ph type="title"/>
          </p:nvPr>
        </p:nvSpPr>
        <p:spPr>
          <a:xfrm>
            <a:off x="457200" y="274637"/>
            <a:ext cx="8229600" cy="799605"/>
          </a:xfrm>
          <a:prstGeom prst="rect">
            <a:avLst/>
          </a:prstGeom>
        </p:spPr>
        <p:txBody>
          <a:bodyPr/>
          <a:lstStyle/>
          <a:p>
            <a:pPr/>
            <a:r>
              <a:t>ARPANET</a:t>
            </a:r>
          </a:p>
        </p:txBody>
      </p:sp>
      <p:sp>
        <p:nvSpPr>
          <p:cNvPr id="35" name="июль 1974"/>
          <p:cNvSpPr/>
          <p:nvPr/>
        </p:nvSpPr>
        <p:spPr>
          <a:xfrm>
            <a:off x="459873" y="1161890"/>
            <a:ext cx="8224254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/>
          </a:lstStyle>
          <a:p>
            <a:pPr/>
            <a:r>
              <a:t>июль 1974</a:t>
            </a:r>
          </a:p>
        </p:txBody>
      </p:sp>
      <p:pic>
        <p:nvPicPr>
          <p:cNvPr id="36" name="arpanet_june1974_large.gif" descr="arpanet_june1974_large.gif"/>
          <p:cNvPicPr>
            <a:picLocks noChangeAspect="1"/>
          </p:cNvPicPr>
          <p:nvPr/>
        </p:nvPicPr>
        <p:blipFill>
          <a:blip r:embed="rId2">
            <a:extLst/>
          </a:blip>
          <a:srcRect l="1798" t="0" r="0" b="0"/>
          <a:stretch>
            <a:fillRect/>
          </a:stretch>
        </p:blipFill>
        <p:spPr>
          <a:xfrm>
            <a:off x="3276826" y="1565995"/>
            <a:ext cx="5665912" cy="4652651"/>
          </a:xfrm>
          <a:prstGeom prst="rect">
            <a:avLst/>
          </a:prstGeom>
          <a:ln w="12700">
            <a:miter lim="400000"/>
          </a:ln>
        </p:spPr>
      </p:pic>
      <p:pic>
        <p:nvPicPr>
          <p:cNvPr id="37" name="cctld_logo_01.png" descr="cctld_logo_0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539583" y="202757"/>
            <a:ext cx="1415250" cy="905761"/>
          </a:xfrm>
          <a:prstGeom prst="rect">
            <a:avLst/>
          </a:prstGeom>
          <a:ln w="12700">
            <a:miter lim="400000"/>
          </a:ln>
        </p:spPr>
      </p:pic>
      <p:sp>
        <p:nvSpPr>
          <p:cNvPr id="38" name="rfc606 - первое упоминание о создании базы соответствия имен и адресов (декабрь 1973)…"/>
          <p:cNvSpPr/>
          <p:nvPr/>
        </p:nvSpPr>
        <p:spPr>
          <a:xfrm>
            <a:off x="233605" y="1600200"/>
            <a:ext cx="2896405" cy="435116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180473" indent="-180473">
              <a:buSzPct val="100000"/>
              <a:buChar char="•"/>
            </a:pPr>
            <a:r>
              <a:t>rfc606 - первое упоминание о создании базы соответствия имен и адресов (декабрь 1973)</a:t>
            </a:r>
          </a:p>
          <a:p>
            <a:pPr/>
          </a:p>
          <a:p>
            <a:pPr marL="180473" indent="-180473">
              <a:buSzPct val="100000"/>
              <a:buChar char="•"/>
            </a:pPr>
            <a:r>
              <a:t>rfc882 - первое введение понятия доменной системы имен (ноябрь 1983)</a:t>
            </a:r>
          </a:p>
          <a:p>
            <a:pPr/>
          </a:p>
          <a:p>
            <a:pPr marL="180473" indent="-180473">
              <a:buSzPct val="100000"/>
              <a:buChar char="•"/>
            </a:pPr>
            <a:r>
              <a:t>rfc1034 - первое действующее по сейчас rfc по доменным именам (ноябрь 1987) (также rfc1035)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DNS и пользователи"/>
          <p:cNvSpPr/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DNS и пользователи</a:t>
            </a:r>
          </a:p>
        </p:txBody>
      </p:sp>
      <p:pic>
        <p:nvPicPr>
          <p:cNvPr id="41" name="DNS1.png" descr="DNS1.png"/>
          <p:cNvPicPr>
            <a:picLocks noChangeAspect="1"/>
          </p:cNvPicPr>
          <p:nvPr/>
        </p:nvPicPr>
        <p:blipFill>
          <a:blip r:embed="rId2">
            <a:extLst/>
          </a:blip>
          <a:srcRect l="7144" t="10383" r="7144" b="3906"/>
          <a:stretch>
            <a:fillRect/>
          </a:stretch>
        </p:blipFill>
        <p:spPr>
          <a:xfrm>
            <a:off x="1150348" y="1360785"/>
            <a:ext cx="6843304" cy="5041305"/>
          </a:xfrm>
          <a:prstGeom prst="rect">
            <a:avLst/>
          </a:prstGeom>
          <a:ln w="12700">
            <a:miter lim="400000"/>
          </a:ln>
        </p:spPr>
      </p:pic>
      <p:pic>
        <p:nvPicPr>
          <p:cNvPr id="42" name="cctld_logo_01.png" descr="cctld_logo_0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539583" y="202757"/>
            <a:ext cx="1415250" cy="90576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Структура DNS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Структура DNS</a:t>
            </a:r>
          </a:p>
        </p:txBody>
      </p:sp>
      <p:pic>
        <p:nvPicPr>
          <p:cNvPr id="45" name="cctld_logo_01.png" descr="cctld_logo_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539583" y="202757"/>
            <a:ext cx="1415250" cy="905761"/>
          </a:xfrm>
          <a:prstGeom prst="rect">
            <a:avLst/>
          </a:prstGeom>
          <a:ln w="12700">
            <a:miter lim="400000"/>
          </a:ln>
        </p:spPr>
      </p:pic>
      <p:pic>
        <p:nvPicPr>
          <p:cNvPr id="46" name="DNS2.png" descr="DNS2.png"/>
          <p:cNvPicPr>
            <a:picLocks noChangeAspect="1"/>
          </p:cNvPicPr>
          <p:nvPr/>
        </p:nvPicPr>
        <p:blipFill>
          <a:blip r:embed="rId3">
            <a:extLst/>
          </a:blip>
          <a:srcRect l="3617" t="3427" r="0" b="3427"/>
          <a:stretch>
            <a:fillRect/>
          </a:stretch>
        </p:blipFill>
        <p:spPr>
          <a:xfrm>
            <a:off x="4762549" y="1401559"/>
            <a:ext cx="4152797" cy="3228648"/>
          </a:xfrm>
          <a:prstGeom prst="rect">
            <a:avLst/>
          </a:prstGeom>
          <a:ln w="12700">
            <a:miter lim="400000"/>
          </a:ln>
        </p:spPr>
      </p:pic>
      <p:sp>
        <p:nvSpPr>
          <p:cNvPr id="47" name="something.com.ua"/>
          <p:cNvSpPr/>
          <p:nvPr/>
        </p:nvSpPr>
        <p:spPr>
          <a:xfrm>
            <a:off x="990049" y="5333418"/>
            <a:ext cx="7163902" cy="6173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/>
            <a:r>
              <a:t>something.com.ua</a:t>
            </a:r>
          </a:p>
        </p:txBody>
      </p:sp>
      <p:sp>
        <p:nvSpPr>
          <p:cNvPr id="48" name="Line"/>
          <p:cNvSpPr/>
          <p:nvPr/>
        </p:nvSpPr>
        <p:spPr>
          <a:xfrm flipV="1">
            <a:off x="2387388" y="5759400"/>
            <a:ext cx="1" cy="273398"/>
          </a:xfrm>
          <a:prstGeom prst="line">
            <a:avLst/>
          </a:prstGeom>
          <a:ln w="25400">
            <a:solidFill>
              <a:schemeClr val="accent2"/>
            </a:solidFill>
            <a:tailEnd type="triangle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sp>
        <p:nvSpPr>
          <p:cNvPr id="49" name="Line"/>
          <p:cNvSpPr/>
          <p:nvPr/>
        </p:nvSpPr>
        <p:spPr>
          <a:xfrm>
            <a:off x="2387600" y="6045200"/>
            <a:ext cx="2512221" cy="0"/>
          </a:xfrm>
          <a:prstGeom prst="line">
            <a:avLst/>
          </a:prstGeom>
          <a:ln w="25400">
            <a:solidFill>
              <a:schemeClr val="accent2"/>
            </a:solidFill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sp>
        <p:nvSpPr>
          <p:cNvPr id="50" name="Line"/>
          <p:cNvSpPr/>
          <p:nvPr/>
        </p:nvSpPr>
        <p:spPr>
          <a:xfrm flipV="1">
            <a:off x="1536488" y="5749900"/>
            <a:ext cx="1" cy="571600"/>
          </a:xfrm>
          <a:prstGeom prst="line">
            <a:avLst/>
          </a:prstGeom>
          <a:ln w="25400">
            <a:solidFill>
              <a:schemeClr val="accent6"/>
            </a:solidFill>
            <a:tailEnd type="triangle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sp>
        <p:nvSpPr>
          <p:cNvPr id="51" name="Line"/>
          <p:cNvSpPr/>
          <p:nvPr/>
        </p:nvSpPr>
        <p:spPr>
          <a:xfrm>
            <a:off x="1524000" y="6327799"/>
            <a:ext cx="3371956" cy="1"/>
          </a:xfrm>
          <a:prstGeom prst="line">
            <a:avLst/>
          </a:prstGeom>
          <a:ln w="25400">
            <a:solidFill>
              <a:schemeClr val="accent6"/>
            </a:solidFill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sp>
        <p:nvSpPr>
          <p:cNvPr id="52" name="Line"/>
          <p:cNvSpPr/>
          <p:nvPr/>
        </p:nvSpPr>
        <p:spPr>
          <a:xfrm flipH="1">
            <a:off x="2967092" y="5714340"/>
            <a:ext cx="1923644" cy="1"/>
          </a:xfrm>
          <a:prstGeom prst="line">
            <a:avLst/>
          </a:prstGeom>
          <a:ln w="25400">
            <a:solidFill>
              <a:schemeClr val="accent3">
                <a:satOff val="-6373"/>
                <a:lumOff val="-10823"/>
              </a:schemeClr>
            </a:solidFill>
            <a:tailEnd type="triangle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sp>
        <p:nvSpPr>
          <p:cNvPr id="53" name="root точка…"/>
          <p:cNvSpPr/>
          <p:nvPr/>
        </p:nvSpPr>
        <p:spPr>
          <a:xfrm>
            <a:off x="4942979" y="5242952"/>
            <a:ext cx="2512222" cy="13062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</a:pPr>
            <a:r>
              <a:t>root точка</a:t>
            </a:r>
          </a:p>
          <a:p>
            <a:pPr>
              <a:lnSpc>
                <a:spcPct val="120000"/>
              </a:lnSpc>
            </a:pPr>
            <a:r>
              <a:t>первый уровень</a:t>
            </a:r>
          </a:p>
          <a:p>
            <a:pPr>
              <a:lnSpc>
                <a:spcPct val="120000"/>
              </a:lnSpc>
            </a:pPr>
            <a:r>
              <a:t>второй уровень</a:t>
            </a:r>
          </a:p>
          <a:p>
            <a:pPr>
              <a:lnSpc>
                <a:spcPct val="120000"/>
              </a:lnSpc>
            </a:pPr>
            <a:r>
              <a:t>третий уровень</a:t>
            </a:r>
          </a:p>
        </p:txBody>
      </p:sp>
      <p:sp>
        <p:nvSpPr>
          <p:cNvPr id="54" name="gTLD - generic Top Level Domains…"/>
          <p:cNvSpPr/>
          <p:nvPr/>
        </p:nvSpPr>
        <p:spPr>
          <a:xfrm>
            <a:off x="589205" y="2314596"/>
            <a:ext cx="3835014" cy="14025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180473" indent="-180473">
              <a:lnSpc>
                <a:spcPct val="200000"/>
              </a:lnSpc>
              <a:buSzPct val="100000"/>
              <a:buChar char="•"/>
            </a:pPr>
            <a:r>
              <a:t>gTLD - generic Top Level Domains</a:t>
            </a:r>
          </a:p>
          <a:p>
            <a:pPr marL="180473" indent="-180473">
              <a:lnSpc>
                <a:spcPct val="200000"/>
              </a:lnSpc>
              <a:buSzPct val="100000"/>
              <a:buChar char="•"/>
            </a:pPr>
            <a:r>
              <a:t>ccTLD country codes TLD</a:t>
            </a:r>
          </a:p>
          <a:p>
            <a:pPr marL="180473" indent="-180473">
              <a:lnSpc>
                <a:spcPct val="200000"/>
              </a:lnSpc>
              <a:buSzPct val="100000"/>
              <a:buChar char="•"/>
            </a:pPr>
            <a:r>
              <a:t>New gTLD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DNS - интернет с человеческим лицом"/>
          <p:cNvSpPr/>
          <p:nvPr>
            <p:ph type="title"/>
          </p:nvPr>
        </p:nvSpPr>
        <p:spPr>
          <a:xfrm>
            <a:off x="1323429" y="274637"/>
            <a:ext cx="6167686" cy="1143001"/>
          </a:xfrm>
          <a:prstGeom prst="rect">
            <a:avLst/>
          </a:prstGeom>
        </p:spPr>
        <p:txBody>
          <a:bodyPr/>
          <a:lstStyle>
            <a:lvl1pPr defTabSz="768095">
              <a:defRPr sz="3696"/>
            </a:lvl1pPr>
          </a:lstStyle>
          <a:p>
            <a:pPr/>
            <a:r>
              <a:t>DNS - интернет с человеческим лицом</a:t>
            </a:r>
          </a:p>
        </p:txBody>
      </p:sp>
      <p:pic>
        <p:nvPicPr>
          <p:cNvPr id="57" name="cctld_logo_01.png" descr="cctld_logo_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539583" y="202757"/>
            <a:ext cx="1415250" cy="905761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обращение к ресурсам по именам…"/>
          <p:cNvSpPr/>
          <p:nvPr>
            <p:ph type="body" idx="1"/>
          </p:nvPr>
        </p:nvSpPr>
        <p:spPr>
          <a:xfrm>
            <a:off x="457200" y="1695747"/>
            <a:ext cx="8229600" cy="3985916"/>
          </a:xfrm>
          <a:prstGeom prst="rect">
            <a:avLst/>
          </a:prstGeom>
        </p:spPr>
        <p:txBody>
          <a:bodyPr/>
          <a:lstStyle/>
          <a:p>
            <a:pPr marL="320842" indent="-320842">
              <a:buChar char="•"/>
            </a:pPr>
            <a:r>
              <a:t>обращение к ресурсам по именам</a:t>
            </a:r>
          </a:p>
          <a:p>
            <a:pPr marL="320842" indent="-320842">
              <a:buChar char="•"/>
            </a:pPr>
            <a:r>
              <a:t>адрес не зависит от провайдера</a:t>
            </a:r>
          </a:p>
          <a:p>
            <a:pPr marL="320842" indent="-320842">
              <a:buChar char="•"/>
            </a:pPr>
            <a:r>
              <a:t>несколько имен на одном IP адресе</a:t>
            </a:r>
          </a:p>
          <a:p>
            <a:pPr marL="320842" indent="-320842">
              <a:buChar char="•"/>
            </a:pPr>
            <a:r>
              <a:t>определяет хождение почты</a:t>
            </a:r>
          </a:p>
          <a:p>
            <a:pPr marL="320842" indent="-320842">
              <a:buChar char="•"/>
            </a:pPr>
            <a:r>
              <a:t>имя скрывает за собой IPv4 и IPv6 адреса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5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Unicast (обычный) DNS"/>
          <p:cNvSpPr/>
          <p:nvPr>
            <p:ph type="title"/>
          </p:nvPr>
        </p:nvSpPr>
        <p:spPr>
          <a:xfrm>
            <a:off x="190500" y="249237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Unicast (обычный) DNS</a:t>
            </a:r>
          </a:p>
        </p:txBody>
      </p:sp>
      <p:pic>
        <p:nvPicPr>
          <p:cNvPr id="61" name="cctld_logo_01.png" descr="cctld_logo_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539583" y="202757"/>
            <a:ext cx="1415250" cy="905761"/>
          </a:xfrm>
          <a:prstGeom prst="rect">
            <a:avLst/>
          </a:prstGeom>
          <a:ln w="12700">
            <a:miter lim="400000"/>
          </a:ln>
        </p:spPr>
      </p:pic>
      <p:pic>
        <p:nvPicPr>
          <p:cNvPr id="62" name="DNS3.png" descr="DNS3.png"/>
          <p:cNvPicPr>
            <a:picLocks noChangeAspect="1"/>
          </p:cNvPicPr>
          <p:nvPr/>
        </p:nvPicPr>
        <p:blipFill>
          <a:blip r:embed="rId3">
            <a:extLst/>
          </a:blip>
          <a:srcRect l="0" t="2145" r="0" b="2145"/>
          <a:stretch>
            <a:fillRect/>
          </a:stretch>
        </p:blipFill>
        <p:spPr>
          <a:xfrm>
            <a:off x="998179" y="1513021"/>
            <a:ext cx="7147642" cy="42464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Anycast DNS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Anycast DNS</a:t>
            </a:r>
          </a:p>
        </p:txBody>
      </p:sp>
      <p:pic>
        <p:nvPicPr>
          <p:cNvPr id="65" name="cctld_logo_01.png" descr="cctld_logo_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539583" y="202757"/>
            <a:ext cx="1415250" cy="905761"/>
          </a:xfrm>
          <a:prstGeom prst="rect">
            <a:avLst/>
          </a:prstGeom>
          <a:ln w="12700">
            <a:miter lim="400000"/>
          </a:ln>
        </p:spPr>
      </p:pic>
      <p:pic>
        <p:nvPicPr>
          <p:cNvPr id="66" name="DNS4.png" descr="DNS4.png"/>
          <p:cNvPicPr>
            <a:picLocks noChangeAspect="1"/>
          </p:cNvPicPr>
          <p:nvPr/>
        </p:nvPicPr>
        <p:blipFill>
          <a:blip r:embed="rId3">
            <a:extLst/>
          </a:blip>
          <a:srcRect l="1078" t="1078" r="1078" b="1078"/>
          <a:stretch>
            <a:fillRect/>
          </a:stretch>
        </p:blipFill>
        <p:spPr>
          <a:xfrm>
            <a:off x="1257162" y="1341234"/>
            <a:ext cx="6629676" cy="535166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Общедоступные резолверы"/>
          <p:cNvSpPr/>
          <p:nvPr>
            <p:ph type="title"/>
          </p:nvPr>
        </p:nvSpPr>
        <p:spPr>
          <a:xfrm>
            <a:off x="1120675" y="274637"/>
            <a:ext cx="6902650" cy="1143001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/>
            <a:r>
              <a:t>Общедоступные резолверы</a:t>
            </a:r>
          </a:p>
        </p:txBody>
      </p:sp>
      <p:sp>
        <p:nvSpPr>
          <p:cNvPr id="69" name="Google 8.8.8.8/8.8.4.4…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20842" indent="-320842">
              <a:buChar char="•"/>
            </a:pPr>
            <a:r>
              <a:t>Google 8.8.8.8/8.8.4.4</a:t>
            </a:r>
          </a:p>
          <a:p>
            <a:pPr marL="320842" indent="-320842">
              <a:buChar char="•"/>
            </a:pPr>
            <a:r>
              <a:t>OpenDNS (Cisco Umbrella) 208.67.222.222/208.67.220.220</a:t>
            </a:r>
          </a:p>
          <a:p>
            <a:pPr marL="320842" indent="-320842">
              <a:buChar char="•"/>
            </a:pPr>
            <a:r>
              <a:t>Verisign 64.6.64.6/64.6.65.6</a:t>
            </a:r>
          </a:p>
          <a:p>
            <a:pPr marL="320842" indent="-320842">
              <a:buChar char="•"/>
            </a:pPr>
            <a:r>
              <a:t>Level3 209.244.0.3/209.244.0.4</a:t>
            </a:r>
          </a:p>
          <a:p>
            <a:pPr marL="320842" indent="-320842">
              <a:buChar char="•"/>
            </a:pPr>
            <a:r>
              <a:t>Dyn 216.146.35.35/216.146.36.36</a:t>
            </a:r>
          </a:p>
          <a:p>
            <a:pPr marL="0" indent="0">
              <a:buSzTx/>
              <a:buNone/>
            </a:pPr>
            <a:r>
              <a:t>и другие...</a:t>
            </a:r>
          </a:p>
        </p:txBody>
      </p:sp>
      <p:pic>
        <p:nvPicPr>
          <p:cNvPr id="70" name="cctld_logo_01.png" descr="cctld_logo_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539583" y="202757"/>
            <a:ext cx="1415250" cy="90576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Куда движется DNS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Куда движется DNS</a:t>
            </a:r>
          </a:p>
        </p:txBody>
      </p:sp>
      <p:sp>
        <p:nvSpPr>
          <p:cNvPr id="73" name="начиная с rfc4033, rfc4034,rfc4035:  DNSSEC…"/>
          <p:cNvSpPr/>
          <p:nvPr>
            <p:ph type="body" idx="1"/>
          </p:nvPr>
        </p:nvSpPr>
        <p:spPr>
          <a:xfrm>
            <a:off x="457200" y="15494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20842" indent="-320842">
              <a:buChar char="•"/>
            </a:pPr>
            <a:r>
              <a:t>начиная с rfc4033, rfc4034,rfc4035:  DNSSEC</a:t>
            </a:r>
          </a:p>
          <a:p>
            <a:pPr marL="320842" indent="-320842">
              <a:buChar char="•"/>
            </a:pPr>
            <a:r>
              <a:t>rfc6697: DANE (DNS-based Authentication of Named Entities)</a:t>
            </a:r>
          </a:p>
          <a:p>
            <a:pPr marL="320842" indent="-320842">
              <a:buChar char="•"/>
            </a:pPr>
            <a:r>
              <a:t>rfc6891: Extension mechanisms for DNS</a:t>
            </a:r>
          </a:p>
          <a:p>
            <a:pPr marL="320842" indent="-320842">
              <a:buChar char="•"/>
            </a:pPr>
            <a:r>
              <a:t>rfc7766: DNS over TCP</a:t>
            </a:r>
          </a:p>
          <a:p>
            <a:pPr marL="320842" indent="-320842">
              <a:buChar char="•"/>
            </a:pPr>
            <a:r>
              <a:t>rfc7858: DNS over TLS</a:t>
            </a:r>
          </a:p>
        </p:txBody>
      </p:sp>
      <p:pic>
        <p:nvPicPr>
          <p:cNvPr id="74" name="cctld_logo_01.png" descr="cctld_logo_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539583" y="202757"/>
            <a:ext cx="1415250" cy="90576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7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10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1000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1000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1000"/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0" dur="1000"/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73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Оформление по умолчанию">
  <a:themeElements>
    <a:clrScheme name="Оформление по умолчанию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Оформление по умолчанию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Оформление по умолчанию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Оформление по умолчанию">
  <a:themeElements>
    <a:clrScheme name="Оформление по умолчанию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Оформление по умолчанию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Оформление по умолчанию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